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0" r:id="rId3"/>
    <p:sldId id="259" r:id="rId4"/>
    <p:sldId id="260" r:id="rId5"/>
    <p:sldId id="261" r:id="rId6"/>
    <p:sldId id="266" r:id="rId7"/>
    <p:sldId id="267" r:id="rId8"/>
    <p:sldId id="268" r:id="rId9"/>
    <p:sldId id="279" r:id="rId10"/>
    <p:sldId id="271" r:id="rId11"/>
    <p:sldId id="269" r:id="rId12"/>
    <p:sldId id="270" r:id="rId13"/>
    <p:sldId id="272" r:id="rId14"/>
    <p:sldId id="283" r:id="rId15"/>
    <p:sldId id="281" r:id="rId16"/>
  </p:sldIdLst>
  <p:sldSz cx="12192000" cy="6858000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2E90"/>
    <a:srgbClr val="FBE9FA"/>
    <a:srgbClr val="FEFCFE"/>
    <a:srgbClr val="F6CAF4"/>
    <a:srgbClr val="EDC9FF"/>
    <a:srgbClr val="9867B7"/>
    <a:srgbClr val="D88BFF"/>
    <a:srgbClr val="5E0793"/>
    <a:srgbClr val="9668B6"/>
    <a:srgbClr val="A76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B5BEA3-373E-4D4F-AA39-79969E9444C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ED4F812-677E-4E89-B8CE-F2C7F38AC0A6}" type="pres">
      <dgm:prSet presAssocID="{CDB5BEA3-373E-4D4F-AA39-79969E9444C2}" presName="Name0" presStyleCnt="0">
        <dgm:presLayoutVars>
          <dgm:dir/>
          <dgm:resizeHandles val="exact"/>
        </dgm:presLayoutVars>
      </dgm:prSet>
      <dgm:spPr/>
    </dgm:pt>
  </dgm:ptLst>
  <dgm:cxnLst>
    <dgm:cxn modelId="{A684EF17-3113-4648-AA4B-06DE953701ED}" type="presOf" srcId="{CDB5BEA3-373E-4D4F-AA39-79969E9444C2}" destId="{AED4F812-677E-4E89-B8CE-F2C7F38AC0A6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61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913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77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434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74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29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04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5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2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420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44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56610-B2B8-4C80-B377-E3C2418411DD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96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4" y="351405"/>
            <a:ext cx="2171551" cy="2400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2049" y="351405"/>
            <a:ext cx="729077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ru-RU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МИНОБРНАУКИ РОССИИ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</a:p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«МИРЭА – Российский технологический университет»</a:t>
            </a:r>
          </a:p>
          <a:p>
            <a:pPr algn="ctr"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РТУ МИРЭА</a:t>
            </a:r>
          </a:p>
          <a:p>
            <a:pPr algn="ctr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Институт информационных технологий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68775" y="2752062"/>
            <a:ext cx="497732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Проектная работа по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Игра «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Prodam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Garage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61272" y="4198611"/>
            <a:ext cx="801633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 группы ИКБО-10-21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r"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Таран Д.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Громыхалин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М.</a:t>
            </a:r>
          </a:p>
          <a:p>
            <a:pPr algn="r"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Захаров М.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Балахонцев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Н.</a:t>
            </a:r>
          </a:p>
          <a:p>
            <a:pPr algn="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Ромб 10">
            <a:extLst>
              <a:ext uri="{FF2B5EF4-FFF2-40B4-BE49-F238E27FC236}">
                <a16:creationId xmlns:a16="http://schemas.microsoft.com/office/drawing/2014/main" id="{9B4FB569-2918-4646-9B30-59CE0631687A}"/>
              </a:ext>
            </a:extLst>
          </p:cNvPr>
          <p:cNvSpPr/>
          <p:nvPr/>
        </p:nvSpPr>
        <p:spPr>
          <a:xfrm>
            <a:off x="227892" y="5542187"/>
            <a:ext cx="1193368" cy="1134463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10379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омб 5">
            <a:extLst>
              <a:ext uri="{FF2B5EF4-FFF2-40B4-BE49-F238E27FC236}">
                <a16:creationId xmlns:a16="http://schemas.microsoft.com/office/drawing/2014/main" id="{834F412D-0F47-400C-A054-C7371572BD1D}"/>
              </a:ext>
            </a:extLst>
          </p:cNvPr>
          <p:cNvSpPr/>
          <p:nvPr/>
        </p:nvSpPr>
        <p:spPr>
          <a:xfrm>
            <a:off x="227892" y="5542187"/>
            <a:ext cx="1193368" cy="1134463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C33BBE-A112-4772-B4FA-EA8ADA90D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507" y="952388"/>
            <a:ext cx="5745910" cy="3276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7CF1-5F80-4A06-BF3E-6240BE18B312}"/>
              </a:ext>
            </a:extLst>
          </p:cNvPr>
          <p:cNvSpPr txBox="1"/>
          <p:nvPr/>
        </p:nvSpPr>
        <p:spPr>
          <a:xfrm>
            <a:off x="697583" y="952387"/>
            <a:ext cx="4326904" cy="3368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0" dirty="0">
                <a:effectLst/>
              </a:rPr>
              <a:t>Education</a:t>
            </a:r>
          </a:p>
          <a:p>
            <a:pPr>
              <a:lnSpc>
                <a:spcPct val="150000"/>
              </a:lnSpc>
            </a:pPr>
            <a:r>
              <a:rPr lang="ru-RU" sz="2000" b="0" i="0" dirty="0">
                <a:solidFill>
                  <a:srgbClr val="333333"/>
                </a:solidFill>
                <a:effectLst/>
              </a:rPr>
              <a:t>Обучение – это возможность существенно улучшить свои навыки и стать эффективнее. Делится на три группы: высшее образование, краткосрочные семинары, и тайм-менеджмент.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08774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омб 5">
            <a:extLst>
              <a:ext uri="{FF2B5EF4-FFF2-40B4-BE49-F238E27FC236}">
                <a16:creationId xmlns:a16="http://schemas.microsoft.com/office/drawing/2014/main" id="{834F412D-0F47-400C-A054-C7371572BD1D}"/>
              </a:ext>
            </a:extLst>
          </p:cNvPr>
          <p:cNvSpPr/>
          <p:nvPr/>
        </p:nvSpPr>
        <p:spPr>
          <a:xfrm>
            <a:off x="227892" y="5542187"/>
            <a:ext cx="1193368" cy="1134463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043BF34-0C39-496D-AFDF-7390D4FC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283" y="500848"/>
            <a:ext cx="6600825" cy="5705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707B7E-527D-497A-A59F-50729F0DD069}"/>
              </a:ext>
            </a:extLst>
          </p:cNvPr>
          <p:cNvSpPr txBox="1"/>
          <p:nvPr/>
        </p:nvSpPr>
        <p:spPr>
          <a:xfrm>
            <a:off x="631596" y="519101"/>
            <a:ext cx="4600280" cy="4156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i="0" dirty="0">
                <a:solidFill>
                  <a:srgbClr val="333333"/>
                </a:solidFill>
                <a:effectLst/>
              </a:rPr>
              <a:t>Событие</a:t>
            </a: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rgbClr val="333333"/>
                </a:solidFill>
                <a:effectLst/>
                <a:latin typeface="Helvetica Neue"/>
              </a:rPr>
              <a:t>На этой клетке вы узнаете о происходящих событиях, например выигрыш в лотерею или ограбление</a:t>
            </a:r>
          </a:p>
          <a:p>
            <a:pPr>
              <a:lnSpc>
                <a:spcPct val="150000"/>
              </a:lnSpc>
            </a:pPr>
            <a:endParaRPr lang="ru-RU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rgbClr val="333333"/>
                </a:solidFill>
                <a:effectLst/>
                <a:latin typeface="Helvetica Neue"/>
              </a:rPr>
              <a:t>Иногда сталкиваетесь с разными ситуациями, где вы можете сами принимать решения как действовать.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333333"/>
                </a:solidFill>
                <a:latin typeface="Helvetica Neue"/>
              </a:rPr>
              <a:t>Ваш выбор может как повлиять на исход, так и оказаться бесполезным. </a:t>
            </a:r>
            <a:r>
              <a:rPr lang="ru-RU" b="0" i="0" dirty="0">
                <a:solidFill>
                  <a:srgbClr val="333333"/>
                </a:solidFill>
                <a:effectLst/>
                <a:latin typeface="Helvetica Neue"/>
              </a:rPr>
              <a:t>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8079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омб 5">
            <a:extLst>
              <a:ext uri="{FF2B5EF4-FFF2-40B4-BE49-F238E27FC236}">
                <a16:creationId xmlns:a16="http://schemas.microsoft.com/office/drawing/2014/main" id="{834F412D-0F47-400C-A054-C7371572BD1D}"/>
              </a:ext>
            </a:extLst>
          </p:cNvPr>
          <p:cNvSpPr/>
          <p:nvPr/>
        </p:nvSpPr>
        <p:spPr>
          <a:xfrm>
            <a:off x="227892" y="5542187"/>
            <a:ext cx="1193368" cy="1134463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E39548-7C87-45A3-87EF-F98703C6C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695" y="557037"/>
            <a:ext cx="7159018" cy="5034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9364A4-0CA9-4DC2-91E2-39FC2E5F771C}"/>
              </a:ext>
            </a:extLst>
          </p:cNvPr>
          <p:cNvSpPr txBox="1"/>
          <p:nvPr/>
        </p:nvSpPr>
        <p:spPr>
          <a:xfrm>
            <a:off x="395926" y="669303"/>
            <a:ext cx="3751868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Так, спустя несколько ходов вы узнаете, что для события «экзамены» нет положительного исхода. Кто знает, может потраченное время на подготовку поможет вам в будущем.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В других случая вы можете выбраться положительный исход получив дополнительные навыки или денежные средства</a:t>
            </a:r>
          </a:p>
        </p:txBody>
      </p:sp>
    </p:spTree>
    <p:extLst>
      <p:ext uri="{BB962C8B-B14F-4D97-AF65-F5344CB8AC3E}">
        <p14:creationId xmlns:p14="http://schemas.microsoft.com/office/powerpoint/2010/main" val="2556248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омб 5">
            <a:extLst>
              <a:ext uri="{FF2B5EF4-FFF2-40B4-BE49-F238E27FC236}">
                <a16:creationId xmlns:a16="http://schemas.microsoft.com/office/drawing/2014/main" id="{834F412D-0F47-400C-A054-C7371572BD1D}"/>
              </a:ext>
            </a:extLst>
          </p:cNvPr>
          <p:cNvSpPr/>
          <p:nvPr/>
        </p:nvSpPr>
        <p:spPr>
          <a:xfrm>
            <a:off x="227892" y="5542187"/>
            <a:ext cx="1193368" cy="1134463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1FF71-A3A7-4B01-9B74-3DD93C15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732" y="588762"/>
            <a:ext cx="7394590" cy="4855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0203FB-89CF-46B4-90D6-B8D4ABCC9568}"/>
              </a:ext>
            </a:extLst>
          </p:cNvPr>
          <p:cNvSpPr txBox="1"/>
          <p:nvPr/>
        </p:nvSpPr>
        <p:spPr>
          <a:xfrm>
            <a:off x="320511" y="669303"/>
            <a:ext cx="3685881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Порой игрока просто ставят перед фактам сообщая хорошую или плохую новость. В данном случае событие «Элитная прогулка» вызвано просмотром недвижимости. Каждое событие происходит с определенной вероятностью, на которую игрок может косвенно повлиять</a:t>
            </a:r>
          </a:p>
        </p:txBody>
      </p:sp>
    </p:spTree>
    <p:extLst>
      <p:ext uri="{BB962C8B-B14F-4D97-AF65-F5344CB8AC3E}">
        <p14:creationId xmlns:p14="http://schemas.microsoft.com/office/powerpoint/2010/main" val="251375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омб 5">
            <a:extLst>
              <a:ext uri="{FF2B5EF4-FFF2-40B4-BE49-F238E27FC236}">
                <a16:creationId xmlns:a16="http://schemas.microsoft.com/office/drawing/2014/main" id="{834F412D-0F47-400C-A054-C7371572BD1D}"/>
              </a:ext>
            </a:extLst>
          </p:cNvPr>
          <p:cNvSpPr/>
          <p:nvPr/>
        </p:nvSpPr>
        <p:spPr>
          <a:xfrm>
            <a:off x="227892" y="5542187"/>
            <a:ext cx="1193368" cy="1134463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203FB-89CF-46B4-90D6-B8D4ABCC9568}"/>
              </a:ext>
            </a:extLst>
          </p:cNvPr>
          <p:cNvSpPr txBox="1"/>
          <p:nvPr/>
        </p:nvSpPr>
        <p:spPr>
          <a:xfrm>
            <a:off x="320511" y="669303"/>
            <a:ext cx="368588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b="1" i="0" dirty="0">
                <a:solidFill>
                  <a:srgbClr val="333333"/>
                </a:solidFill>
                <a:effectLst/>
              </a:rPr>
              <a:t>Банкротство</a:t>
            </a:r>
          </a:p>
          <a:p>
            <a:pPr>
              <a:lnSpc>
                <a:spcPct val="150000"/>
              </a:lnSpc>
            </a:pPr>
            <a:r>
              <a:rPr lang="ru-RU" sz="2000" b="0" i="0" dirty="0">
                <a:solidFill>
                  <a:srgbClr val="333333"/>
                </a:solidFill>
                <a:effectLst/>
              </a:rPr>
              <a:t>Если ваш денежный поток отрицателен (то есть расходы превышают доходы), рано или поздно это приведёт вас к банкротству!</a:t>
            </a:r>
          </a:p>
          <a:p>
            <a:pPr>
              <a:lnSpc>
                <a:spcPct val="150000"/>
              </a:lnSpc>
            </a:pPr>
            <a:endParaRPr lang="ru-RU" sz="2000" b="0" i="0" dirty="0">
              <a:solidFill>
                <a:srgbClr val="333333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ru-RU" sz="2000" b="0" i="0" dirty="0">
                <a:solidFill>
                  <a:srgbClr val="333333"/>
                </a:solidFill>
                <a:effectLst/>
              </a:rPr>
              <a:t>Это второй возможный финал игры.</a:t>
            </a:r>
          </a:p>
          <a:p>
            <a:br>
              <a:rPr lang="ru-RU" sz="2000" dirty="0"/>
            </a:b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8A313B-B6A6-48D4-944F-EB463BD3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991" y="871589"/>
            <a:ext cx="7923498" cy="467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6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4" y="351405"/>
            <a:ext cx="2171551" cy="2400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2049" y="351405"/>
            <a:ext cx="729077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ru-RU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МИНОБРНАУКИ РОССИИ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</a:p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«МИРЭА – Российский технологический университет»</a:t>
            </a:r>
          </a:p>
          <a:p>
            <a:pPr algn="ctr"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РТУ МИРЭА</a:t>
            </a:r>
          </a:p>
          <a:p>
            <a:pPr algn="ctr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Институт информационных технологий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68775" y="2752062"/>
            <a:ext cx="497732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Проектная работа по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Игра «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Prodam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Garage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61272" y="4198611"/>
            <a:ext cx="801633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 группы ИКБО-10-21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r"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Таран Д.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Громыхалин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М.</a:t>
            </a:r>
          </a:p>
          <a:p>
            <a:pPr algn="r">
              <a:lnSpc>
                <a:spcPct val="150000"/>
              </a:lnSpc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Захаров М.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Балахонцев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Н.</a:t>
            </a:r>
          </a:p>
          <a:p>
            <a:pPr algn="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Ромб 10">
            <a:extLst>
              <a:ext uri="{FF2B5EF4-FFF2-40B4-BE49-F238E27FC236}">
                <a16:creationId xmlns:a16="http://schemas.microsoft.com/office/drawing/2014/main" id="{9B4FB569-2918-4646-9B30-59CE0631687A}"/>
              </a:ext>
            </a:extLst>
          </p:cNvPr>
          <p:cNvSpPr/>
          <p:nvPr/>
        </p:nvSpPr>
        <p:spPr>
          <a:xfrm>
            <a:off x="227892" y="5542187"/>
            <a:ext cx="1193368" cy="1134463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230913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/>
          <p:cNvGraphicFramePr/>
          <p:nvPr/>
        </p:nvGraphicFramePr>
        <p:xfrm>
          <a:off x="0" y="278971"/>
          <a:ext cx="12042183" cy="852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Ромб 5">
            <a:extLst>
              <a:ext uri="{FF2B5EF4-FFF2-40B4-BE49-F238E27FC236}">
                <a16:creationId xmlns:a16="http://schemas.microsoft.com/office/drawing/2014/main" id="{AFA48F3F-E9C2-4CED-8ED0-C1C13197BA94}"/>
              </a:ext>
            </a:extLst>
          </p:cNvPr>
          <p:cNvSpPr/>
          <p:nvPr/>
        </p:nvSpPr>
        <p:spPr>
          <a:xfrm>
            <a:off x="227892" y="5542187"/>
            <a:ext cx="1193368" cy="1134463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44693-4DAF-4CC8-ACB2-2C288E4D6997}"/>
              </a:ext>
            </a:extLst>
          </p:cNvPr>
          <p:cNvSpPr txBox="1"/>
          <p:nvPr/>
        </p:nvSpPr>
        <p:spPr>
          <a:xfrm>
            <a:off x="996518" y="1131377"/>
            <a:ext cx="5164585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0" i="0" dirty="0">
                <a:solidFill>
                  <a:srgbClr val="333333"/>
                </a:solidFill>
                <a:effectLst/>
              </a:rPr>
              <a:t>Поначалу ваша цель — это просто иметь достаточно денег на существование. Наёмная работа отчасти решает эту проблему. Но в </a:t>
            </a:r>
            <a:r>
              <a:rPr lang="ru-RU" sz="2000" dirty="0">
                <a:solidFill>
                  <a:srgbClr val="333333"/>
                </a:solidFill>
              </a:rPr>
              <a:t>будущем н</a:t>
            </a:r>
            <a:r>
              <a:rPr lang="ru-RU" sz="2000" b="0" i="0" dirty="0">
                <a:solidFill>
                  <a:srgbClr val="333333"/>
                </a:solidFill>
                <a:effectLst/>
              </a:rPr>
              <a:t>еобходимо подключать новые источники дохода, высвобождать под них время</a:t>
            </a:r>
            <a:endParaRPr lang="ru-RU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E6991-3254-4272-853D-77E93A0570AA}"/>
              </a:ext>
            </a:extLst>
          </p:cNvPr>
          <p:cNvSpPr txBox="1"/>
          <p:nvPr/>
        </p:nvSpPr>
        <p:spPr>
          <a:xfrm>
            <a:off x="996518" y="4033588"/>
            <a:ext cx="4789067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0" i="0" dirty="0">
                <a:solidFill>
                  <a:srgbClr val="333333"/>
                </a:solidFill>
                <a:effectLst/>
              </a:rPr>
              <a:t>Высшая цель и логическое завершение игры — достижение выбранной мечты, заработать миллион</a:t>
            </a:r>
            <a:r>
              <a:rPr lang="ru-RU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FA6A0E1-C884-43A6-B9CC-60108129B7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518" y="375816"/>
            <a:ext cx="6030307" cy="5921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11BC71-238B-47D1-847B-E15B84490C2B}"/>
              </a:ext>
            </a:extLst>
          </p:cNvPr>
          <p:cNvSpPr txBox="1"/>
          <p:nvPr/>
        </p:nvSpPr>
        <p:spPr>
          <a:xfrm>
            <a:off x="996518" y="497150"/>
            <a:ext cx="5099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Цель игры</a:t>
            </a:r>
          </a:p>
        </p:txBody>
      </p:sp>
    </p:spTree>
    <p:extLst>
      <p:ext uri="{BB962C8B-B14F-4D97-AF65-F5344CB8AC3E}">
        <p14:creationId xmlns:p14="http://schemas.microsoft.com/office/powerpoint/2010/main" val="2233155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омб 6">
            <a:extLst>
              <a:ext uri="{FF2B5EF4-FFF2-40B4-BE49-F238E27FC236}">
                <a16:creationId xmlns:a16="http://schemas.microsoft.com/office/drawing/2014/main" id="{1EB35A96-AE6B-47D0-8A12-E947DA88C90C}"/>
              </a:ext>
            </a:extLst>
          </p:cNvPr>
          <p:cNvSpPr/>
          <p:nvPr/>
        </p:nvSpPr>
        <p:spPr>
          <a:xfrm>
            <a:off x="227892" y="5542187"/>
            <a:ext cx="1193368" cy="1134463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C05D50-0EB4-45D7-8814-073314B09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2" y="527900"/>
            <a:ext cx="6480168" cy="4326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2E48A-6AE4-4C07-BD49-95477066FC53}"/>
              </a:ext>
            </a:extLst>
          </p:cNvPr>
          <p:cNvSpPr txBox="1"/>
          <p:nvPr/>
        </p:nvSpPr>
        <p:spPr>
          <a:xfrm>
            <a:off x="7456603" y="357694"/>
            <a:ext cx="4260915" cy="650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Запуская приложение пользователь попадает в главное меню игры.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нажатии кнопки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«Новая игра» запустится новая игровая сессия, параметры игры будут установлены по умолчанию. 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Кнопка «Продолжить» запустит последнюю игровую сессию, используется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автосохранение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после каждого игрового хода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«История» открывает список завершенных игровых сессий с финальной статистикой</a:t>
            </a:r>
          </a:p>
          <a:p>
            <a:pPr>
              <a:lnSpc>
                <a:spcPct val="150000"/>
              </a:lnSpc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98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омб 9">
            <a:extLst>
              <a:ext uri="{FF2B5EF4-FFF2-40B4-BE49-F238E27FC236}">
                <a16:creationId xmlns:a16="http://schemas.microsoft.com/office/drawing/2014/main" id="{F4DC4131-9F32-452D-A928-0777F43683D8}"/>
              </a:ext>
            </a:extLst>
          </p:cNvPr>
          <p:cNvSpPr/>
          <p:nvPr/>
        </p:nvSpPr>
        <p:spPr>
          <a:xfrm>
            <a:off x="227892" y="5542187"/>
            <a:ext cx="1193368" cy="1134463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3ADA40-0106-41A4-86C7-D38D853AA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95" y="856612"/>
            <a:ext cx="9145209" cy="51447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88D447-E5AF-402F-BA18-2A7D861FBA46}"/>
              </a:ext>
            </a:extLst>
          </p:cNvPr>
          <p:cNvSpPr txBox="1"/>
          <p:nvPr/>
        </p:nvSpPr>
        <p:spPr>
          <a:xfrm>
            <a:off x="5081046" y="1545995"/>
            <a:ext cx="2413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>
                <a:solidFill>
                  <a:srgbClr val="6A2E90"/>
                </a:solidFill>
              </a:rPr>
              <a:t>Фигурка игрока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105B29-F34A-40F1-B9D2-19453F6DAAE7}"/>
              </a:ext>
            </a:extLst>
          </p:cNvPr>
          <p:cNvSpPr txBox="1"/>
          <p:nvPr/>
        </p:nvSpPr>
        <p:spPr>
          <a:xfrm>
            <a:off x="1523395" y="5414330"/>
            <a:ext cx="2064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>
                <a:solidFill>
                  <a:srgbClr val="6A2E90"/>
                </a:solidFill>
              </a:rPr>
              <a:t>Информация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0D0303-9CED-40BD-BF1A-8DDFD2418A3E}"/>
              </a:ext>
            </a:extLst>
          </p:cNvPr>
          <p:cNvSpPr txBox="1"/>
          <p:nvPr/>
        </p:nvSpPr>
        <p:spPr>
          <a:xfrm>
            <a:off x="8916488" y="4590854"/>
            <a:ext cx="1574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>
                <a:solidFill>
                  <a:srgbClr val="6A2E90"/>
                </a:solidFill>
              </a:rPr>
              <a:t>Новый ход</a:t>
            </a:r>
          </a:p>
        </p:txBody>
      </p:sp>
    </p:spTree>
    <p:extLst>
      <p:ext uri="{BB962C8B-B14F-4D97-AF65-F5344CB8AC3E}">
        <p14:creationId xmlns:p14="http://schemas.microsoft.com/office/powerpoint/2010/main" val="1494632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омб 6">
            <a:extLst>
              <a:ext uri="{FF2B5EF4-FFF2-40B4-BE49-F238E27FC236}">
                <a16:creationId xmlns:a16="http://schemas.microsoft.com/office/drawing/2014/main" id="{D015397D-7AE9-4608-A5CA-3AFC8B5C8042}"/>
              </a:ext>
            </a:extLst>
          </p:cNvPr>
          <p:cNvSpPr/>
          <p:nvPr/>
        </p:nvSpPr>
        <p:spPr>
          <a:xfrm>
            <a:off x="227892" y="5542187"/>
            <a:ext cx="1193368" cy="1134463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3484667-3BFA-4E0F-8DD9-697D099CE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104" y="546755"/>
            <a:ext cx="4171429" cy="3735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CBE35B-AF95-424E-ACEA-104FFC24E84C}"/>
              </a:ext>
            </a:extLst>
          </p:cNvPr>
          <p:cNvSpPr txBox="1"/>
          <p:nvPr/>
        </p:nvSpPr>
        <p:spPr>
          <a:xfrm>
            <a:off x="934412" y="546755"/>
            <a:ext cx="4273485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В левом нижнем углу экрана расположено балансовое окно, содержащее основную информацию об игровом процессе. Он помогает разобраться в движении денег и времени</a:t>
            </a:r>
          </a:p>
          <a:p>
            <a:pPr>
              <a:lnSpc>
                <a:spcPct val="150000"/>
              </a:lnSpc>
            </a:pPr>
            <a:endParaRPr lang="ru-RU" sz="2000" dirty="0"/>
          </a:p>
          <a:p>
            <a:pPr>
              <a:lnSpc>
                <a:spcPct val="150000"/>
              </a:lnSpc>
            </a:pPr>
            <a:r>
              <a:rPr lang="ru-RU" sz="2000" dirty="0"/>
              <a:t>С помощью кнопок</a:t>
            </a:r>
            <a:r>
              <a:rPr lang="en-US" sz="2000" dirty="0"/>
              <a:t> </a:t>
            </a:r>
            <a:r>
              <a:rPr lang="ru-RU" sz="2000" dirty="0"/>
              <a:t>«шестеренка» можно переключаться на информацию о собственности игрока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D4D4A3F-CBB8-427C-8EE9-A5CB88AA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103" y="4387435"/>
            <a:ext cx="4171429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06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омб 5">
            <a:extLst>
              <a:ext uri="{FF2B5EF4-FFF2-40B4-BE49-F238E27FC236}">
                <a16:creationId xmlns:a16="http://schemas.microsoft.com/office/drawing/2014/main" id="{834F412D-0F47-400C-A054-C7371572BD1D}"/>
              </a:ext>
            </a:extLst>
          </p:cNvPr>
          <p:cNvSpPr/>
          <p:nvPr/>
        </p:nvSpPr>
        <p:spPr>
          <a:xfrm>
            <a:off x="227892" y="5542187"/>
            <a:ext cx="1193368" cy="1134463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66546-1CFF-4AAE-A0F3-41963783BCDA}"/>
              </a:ext>
            </a:extLst>
          </p:cNvPr>
          <p:cNvSpPr txBox="1"/>
          <p:nvPr/>
        </p:nvSpPr>
        <p:spPr>
          <a:xfrm>
            <a:off x="824576" y="1366886"/>
            <a:ext cx="4379020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0" i="0" dirty="0">
                <a:effectLst/>
              </a:rPr>
              <a:t>Дальше игрок поочередно ходит. Бросив кубик наш главный герой перемещается по полю и может столкнуться с определёнными событиями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Первое – выбор действия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42D44C-F281-44E2-B5E7-30461815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364" y="1366886"/>
            <a:ext cx="6012060" cy="280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74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омб 5">
            <a:extLst>
              <a:ext uri="{FF2B5EF4-FFF2-40B4-BE49-F238E27FC236}">
                <a16:creationId xmlns:a16="http://schemas.microsoft.com/office/drawing/2014/main" id="{834F412D-0F47-400C-A054-C7371572BD1D}"/>
              </a:ext>
            </a:extLst>
          </p:cNvPr>
          <p:cNvSpPr/>
          <p:nvPr/>
        </p:nvSpPr>
        <p:spPr>
          <a:xfrm>
            <a:off x="227892" y="5542187"/>
            <a:ext cx="1193368" cy="1134463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812BB7-F3B2-447B-A754-2F4D318BD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172" y="491390"/>
            <a:ext cx="6199068" cy="43351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4B0F4B-D464-44BD-BB3D-C26649F8B33C}"/>
              </a:ext>
            </a:extLst>
          </p:cNvPr>
          <p:cNvSpPr txBox="1"/>
          <p:nvPr/>
        </p:nvSpPr>
        <p:spPr>
          <a:xfrm>
            <a:off x="461913" y="449812"/>
            <a:ext cx="4317476" cy="3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77B530-8D2B-4891-B82F-CFC09D000FA8}"/>
              </a:ext>
            </a:extLst>
          </p:cNvPr>
          <p:cNvSpPr txBox="1"/>
          <p:nvPr/>
        </p:nvSpPr>
        <p:spPr>
          <a:xfrm>
            <a:off x="461913" y="491390"/>
            <a:ext cx="4418814" cy="429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333333"/>
                </a:solidFill>
              </a:rPr>
              <a:t>Business</a:t>
            </a:r>
            <a:endParaRPr lang="ru-RU" sz="2400" b="1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ru-RU" sz="2000" b="0" i="0" dirty="0">
                <a:solidFill>
                  <a:srgbClr val="333333"/>
                </a:solidFill>
                <a:effectLst/>
              </a:rPr>
              <a:t>Разумно иметь несколько источников дохода. Имея постоянную работу, игрок может начать свой бизнес. Это требует к себе внимание, а значит, свободное время. </a:t>
            </a:r>
            <a:r>
              <a:rPr lang="ru-RU" sz="2000" dirty="0">
                <a:solidFill>
                  <a:srgbClr val="333333"/>
                </a:solidFill>
              </a:rPr>
              <a:t>М</a:t>
            </a:r>
            <a:r>
              <a:rPr lang="ru-RU" sz="2000" b="0" i="0" dirty="0">
                <a:solidFill>
                  <a:srgbClr val="333333"/>
                </a:solidFill>
                <a:effectLst/>
              </a:rPr>
              <a:t>ожно приобрести за наличные или взять в кредит. Важно помнить, что любой бизнес связан с риском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951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омб 5">
            <a:extLst>
              <a:ext uri="{FF2B5EF4-FFF2-40B4-BE49-F238E27FC236}">
                <a16:creationId xmlns:a16="http://schemas.microsoft.com/office/drawing/2014/main" id="{834F412D-0F47-400C-A054-C7371572BD1D}"/>
              </a:ext>
            </a:extLst>
          </p:cNvPr>
          <p:cNvSpPr/>
          <p:nvPr/>
        </p:nvSpPr>
        <p:spPr>
          <a:xfrm>
            <a:off x="227892" y="5542187"/>
            <a:ext cx="1193368" cy="1134463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DA6D9B-696E-4F20-AF3D-DC01EA527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275" y="569326"/>
            <a:ext cx="6552472" cy="4408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96C358-E2C3-4F2A-B062-5022D7C1DBF2}"/>
              </a:ext>
            </a:extLst>
          </p:cNvPr>
          <p:cNvSpPr txBox="1"/>
          <p:nvPr/>
        </p:nvSpPr>
        <p:spPr>
          <a:xfrm>
            <a:off x="546754" y="685408"/>
            <a:ext cx="4279769" cy="429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0" dirty="0">
                <a:effectLst/>
              </a:rPr>
              <a:t>Apartment</a:t>
            </a:r>
          </a:p>
          <a:p>
            <a:pPr>
              <a:lnSpc>
                <a:spcPct val="150000"/>
              </a:lnSpc>
            </a:pPr>
            <a:r>
              <a:rPr lang="ru-RU" sz="2000" b="0" i="0" dirty="0">
                <a:effectLst/>
              </a:rPr>
              <a:t>Жилая и нежилая недвижимость, сдаваемая внаём, тоже довольно надёжный источник дохода. </a:t>
            </a:r>
            <a:r>
              <a:rPr lang="ru-RU" sz="2000" dirty="0"/>
              <a:t>Не требует большого количества времени. </a:t>
            </a:r>
            <a:r>
              <a:rPr lang="ru-RU" sz="2000" b="0" i="0" dirty="0">
                <a:effectLst/>
              </a:rPr>
              <a:t>Плюс это хорошее капиталовложение, за счёт чего увеличивается  размер пассива игрока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74106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омб 5">
            <a:extLst>
              <a:ext uri="{FF2B5EF4-FFF2-40B4-BE49-F238E27FC236}">
                <a16:creationId xmlns:a16="http://schemas.microsoft.com/office/drawing/2014/main" id="{834F412D-0F47-400C-A054-C7371572BD1D}"/>
              </a:ext>
            </a:extLst>
          </p:cNvPr>
          <p:cNvSpPr/>
          <p:nvPr/>
        </p:nvSpPr>
        <p:spPr>
          <a:xfrm>
            <a:off x="227892" y="5542187"/>
            <a:ext cx="1193368" cy="1134463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6C358-E2C3-4F2A-B062-5022D7C1DBF2}"/>
              </a:ext>
            </a:extLst>
          </p:cNvPr>
          <p:cNvSpPr txBox="1"/>
          <p:nvPr/>
        </p:nvSpPr>
        <p:spPr>
          <a:xfrm>
            <a:off x="546754" y="685408"/>
            <a:ext cx="4600281" cy="4753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0" dirty="0">
                <a:effectLst/>
              </a:rPr>
              <a:t>Apartment</a:t>
            </a:r>
          </a:p>
          <a:p>
            <a:pPr>
              <a:lnSpc>
                <a:spcPct val="150000"/>
              </a:lnSpc>
            </a:pPr>
            <a:r>
              <a:rPr lang="ru-RU" sz="2000" b="0" i="0" dirty="0">
                <a:effectLst/>
              </a:rPr>
              <a:t>После покупки недвижимости меняются игровые параметры, обновляется окно «собственность»</a:t>
            </a:r>
          </a:p>
          <a:p>
            <a:pPr>
              <a:lnSpc>
                <a:spcPct val="150000"/>
              </a:lnSpc>
            </a:pPr>
            <a:endParaRPr lang="ru-RU" sz="2000" b="0" i="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ru-RU" sz="2000" b="0" i="0" dirty="0">
                <a:solidFill>
                  <a:srgbClr val="333333"/>
                </a:solidFill>
                <a:effectLst/>
              </a:rPr>
              <a:t>Недвижимость позволяет зарабатывать деньги на аренде и перепродаже с минимальными вложениями времени, хоть с меньшей рентабельностью, чем бизнес. 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42B1D4-F085-44DD-A1BC-582AC8D2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336" y="587483"/>
            <a:ext cx="3638095" cy="35714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1ED779-CADC-4E57-B41E-C86511C19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336" y="4332346"/>
            <a:ext cx="3323809" cy="1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5473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2683</TotalTime>
  <Words>572</Words>
  <Application>Microsoft Office PowerPoint</Application>
  <PresentationFormat>Широкоэкранный</PresentationFormat>
  <Paragraphs>80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 Neue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Ike G</dc:creator>
  <cp:lastModifiedBy>Nikita</cp:lastModifiedBy>
  <cp:revision>62</cp:revision>
  <cp:lastPrinted>2019-06-24T13:14:18Z</cp:lastPrinted>
  <dcterms:created xsi:type="dcterms:W3CDTF">2019-06-16T20:12:36Z</dcterms:created>
  <dcterms:modified xsi:type="dcterms:W3CDTF">2022-12-08T12:24:45Z</dcterms:modified>
</cp:coreProperties>
</file>